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9" r:id="rId3"/>
    <p:sldId id="268" r:id="rId4"/>
    <p:sldId id="280" r:id="rId5"/>
    <p:sldId id="276" r:id="rId6"/>
    <p:sldId id="284" r:id="rId7"/>
    <p:sldId id="290" r:id="rId8"/>
    <p:sldId id="291" r:id="rId9"/>
    <p:sldId id="288" r:id="rId10"/>
    <p:sldId id="270" r:id="rId11"/>
    <p:sldId id="289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3792448-5D7B-4315-891E-9DEA030C12A3}">
          <p14:sldIdLst>
            <p14:sldId id="256"/>
            <p14:sldId id="279"/>
            <p14:sldId id="268"/>
            <p14:sldId id="280"/>
            <p14:sldId id="276"/>
            <p14:sldId id="284"/>
            <p14:sldId id="290"/>
            <p14:sldId id="291"/>
            <p14:sldId id="288"/>
            <p14:sldId id="270"/>
            <p14:sldId id="289"/>
            <p14:sldId id="274"/>
          </p14:sldIdLst>
        </p14:section>
        <p14:section name="Раздел без заголовка" id="{0677D170-455A-4D8C-A8F1-F1459116437A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0199A-EC58-470B-B5E2-37E9116243EC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75BA0-2C77-4B2A-870A-52C443849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102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77072"/>
            <a:ext cx="7772400" cy="16561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вопросу о переходе к новому образовательному стандарту ООО в преподавании литературы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C:\Users\Redina\Desktop\НОВАЯ ГАЗЕТА\Год литературы\klassik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0"/>
            <a:ext cx="575310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35896" y="5301208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Ольга Владимировна Редина, учитель русского языка и литературы 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МАОУ гимназия №1 города Тюмени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16195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424847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201371"/>
              </p:ext>
            </p:extLst>
          </p:nvPr>
        </p:nvGraphicFramePr>
        <p:xfrm>
          <a:off x="-31041" y="188640"/>
          <a:ext cx="9128124" cy="7629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2708"/>
                <a:gridCol w="3042708"/>
                <a:gridCol w="3042708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2000" baseline="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класс</a:t>
                      </a:r>
                      <a:endParaRPr lang="ru-RU" sz="20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класс</a:t>
                      </a:r>
                      <a:endParaRPr lang="ru-RU" sz="20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класс</a:t>
                      </a:r>
                      <a:endParaRPr lang="ru-RU" sz="20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124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понимать </a:t>
                      </a:r>
                      <a:r>
                        <a:rPr lang="ru-RU" sz="14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смысловое наполнение теоретико-литературных понятий</a:t>
                      </a:r>
                      <a:r>
                        <a:rPr lang="ru-RU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и </a:t>
                      </a:r>
                      <a:r>
                        <a:rPr lang="ru-RU" sz="1400" dirty="0" smtClean="0">
                          <a:effectLst/>
                          <a:highlight>
                            <a:srgbClr val="FF00FF"/>
                          </a:highlight>
                          <a:latin typeface="Arial"/>
                          <a:ea typeface="Calibri"/>
                          <a:cs typeface="Times New Roman"/>
                        </a:rPr>
                        <a:t>учиться использовать</a:t>
                      </a:r>
                      <a:r>
                        <a:rPr lang="ru-RU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их в процессе анализа и интерпретации произведений: </a:t>
                      </a:r>
                      <a:endParaRPr lang="ru-RU" sz="2000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художественная литература и устное народное творчество; проза и поэзия; художественный образ; литературные жанры (народная сказка, литературная сказка, рассказ, повесть, стихотворение, басня); </a:t>
                      </a:r>
                      <a:endParaRPr lang="ru-RU" sz="2000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- понимать </a:t>
                      </a:r>
                      <a:r>
                        <a:rPr lang="ru-RU" sz="14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сущность теоретико-литературных понятий</a:t>
                      </a:r>
                      <a:r>
                        <a:rPr lang="ru-RU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и </a:t>
                      </a:r>
                      <a:r>
                        <a:rPr lang="ru-RU" sz="1400" dirty="0" smtClean="0">
                          <a:effectLst/>
                          <a:highlight>
                            <a:srgbClr val="FF00FF"/>
                          </a:highlight>
                          <a:latin typeface="Arial"/>
                          <a:ea typeface="Calibri"/>
                          <a:cs typeface="Times New Roman"/>
                        </a:rPr>
                        <a:t>учиться использовать</a:t>
                      </a:r>
                      <a:r>
                        <a:rPr lang="ru-RU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их в процессе анализа и интерпретации произведений, оформления собственных оценок и наблюдений: </a:t>
                      </a:r>
                      <a:endParaRPr lang="ru-RU" sz="2000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художественная литература и устное народное творчество; проза и поэзия; художественный образ; </a:t>
                      </a:r>
                      <a:endParaRPr lang="ru-RU" sz="2000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роды (лирика, эпос), жанры (рассказ, повесть, роман, басня, послание); </a:t>
                      </a:r>
                      <a:endParaRPr lang="ru-RU" sz="2000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- понимать </a:t>
                      </a:r>
                      <a:r>
                        <a:rPr lang="ru-RU" sz="14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сущность и элементарные смысловые функции теоретико-литературных понятий</a:t>
                      </a:r>
                      <a:r>
                        <a:rPr lang="ru-RU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и </a:t>
                      </a:r>
                      <a:r>
                        <a:rPr lang="ru-RU" sz="1400" i="1" dirty="0" smtClean="0">
                          <a:effectLst/>
                          <a:highlight>
                            <a:srgbClr val="FF00FF"/>
                          </a:highlight>
                          <a:latin typeface="Arial"/>
                          <a:ea typeface="Calibri"/>
                          <a:cs typeface="Times New Roman"/>
                        </a:rPr>
                        <a:t>учиться самостоятельно использовать</a:t>
                      </a:r>
                      <a:r>
                        <a:rPr lang="ru-RU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их в процессе анализа и интерпретации произведений, оформления собственных оценок и наблюдений: </a:t>
                      </a:r>
                      <a:endParaRPr lang="ru-RU" sz="2000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 художественная литература и устное народное творчество; проза и поэзия; художественный образ; </a:t>
                      </a:r>
                      <a:endParaRPr lang="ru-RU" sz="2000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роды (лирика, эпос), жанры (рассказ, повесть, роман, послание, поэма, песня); </a:t>
                      </a:r>
                      <a:endParaRPr lang="ru-RU" sz="2000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124826"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387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424847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383609"/>
              </p:ext>
            </p:extLst>
          </p:nvPr>
        </p:nvGraphicFramePr>
        <p:xfrm>
          <a:off x="-31041" y="188640"/>
          <a:ext cx="9128124" cy="656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2708"/>
                <a:gridCol w="3042708"/>
                <a:gridCol w="3042708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2000" baseline="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класс</a:t>
                      </a:r>
                      <a:endParaRPr lang="ru-RU" sz="20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класс</a:t>
                      </a:r>
                      <a:endParaRPr lang="ru-RU" sz="20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класс</a:t>
                      </a:r>
                      <a:endParaRPr lang="ru-RU" sz="20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124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тема, идея, проблематика;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сюжет, композиция;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 литературный герой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(персонаж), речевая характеристика персонажей; портрет, пейзаж, художественная деталь;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 эпитет, сравнение, метафора, олицетворение; аллегория; ритм, рифма;</a:t>
                      </a:r>
                    </a:p>
                    <a:p>
                      <a:endParaRPr lang="ru-RU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форма и содержание</a:t>
                      </a:r>
                      <a:r>
                        <a:rPr lang="ru-RU" sz="1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литературного произведения; тема, идея, проблематика;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 сюжет, композиция;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стадии развития действия: экспозиция, завязка, развитие действия, кульминация, развязка; </a:t>
                      </a:r>
                      <a:endParaRPr lang="ru-RU" sz="1800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 повествователь, рассказчик,</a:t>
                      </a:r>
                      <a:r>
                        <a:rPr lang="ru-RU" sz="1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литературный герой (персонаж), </a:t>
                      </a:r>
                      <a:r>
                        <a:rPr lang="ru-RU" sz="18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лирический герой</a:t>
                      </a:r>
                      <a:r>
                        <a:rPr lang="ru-RU" sz="1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, речевая характеристика героя; </a:t>
                      </a:r>
                    </a:p>
                    <a:p>
                      <a:endParaRPr lang="ru-RU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форма и содержание</a:t>
                      </a:r>
                      <a:r>
                        <a:rPr lang="ru-RU" sz="1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литературного произведения; тема, идея, проблематика; </a:t>
                      </a:r>
                      <a:r>
                        <a:rPr lang="ru-RU" sz="1800" dirty="0" smtClean="0">
                          <a:effectLst/>
                          <a:highlight>
                            <a:srgbClr val="FFFF00"/>
                          </a:highlight>
                          <a:latin typeface="Arial"/>
                          <a:ea typeface="Calibri"/>
                          <a:cs typeface="Times New Roman"/>
                        </a:rPr>
                        <a:t>пафос (героический, патриотический, гражданский и др.);</a:t>
                      </a:r>
                      <a:r>
                        <a:rPr lang="ru-RU" sz="1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сюжет, композиция, </a:t>
                      </a:r>
                      <a:r>
                        <a:rPr lang="ru-RU" sz="1800" dirty="0" smtClean="0">
                          <a:effectLst/>
                          <a:highlight>
                            <a:srgbClr val="FFFF00"/>
                          </a:highlight>
                          <a:latin typeface="Arial"/>
                          <a:ea typeface="Calibri"/>
                          <a:cs typeface="Times New Roman"/>
                        </a:rPr>
                        <a:t>эпиграф</a:t>
                      </a:r>
                      <a:r>
                        <a:rPr lang="ru-RU" sz="1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стадии развития действия: экспозиция, завязка, развитие действия, кульминация, развязка;</a:t>
                      </a:r>
                      <a:r>
                        <a:rPr lang="ru-RU" sz="14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endParaRPr lang="ru-RU" sz="2000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427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Redina\Desktop\НОВАЯ ГАЗЕТА\Год литературы\pROTf9piXG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646"/>
            <a:ext cx="8568952" cy="642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31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6048672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ГЛАВНЫЕ вопросы педагога</a:t>
            </a:r>
            <a:b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1.В чём суть перемен? К чему готовится учительское сообщество?</a:t>
            </a:r>
            <a:b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Какие мероприятия необходимы каждому методическому объединению словесников на этапе подготовки?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347948"/>
      </p:ext>
    </p:extLst>
  </p:cSld>
  <p:clrMapOvr>
    <a:masterClrMapping/>
  </p:clrMapOvr>
  <p:transition advTm="2512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36912"/>
            <a:ext cx="9144000" cy="295232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13" descr="vi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4" y="3717925"/>
            <a:ext cx="30035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6a00e55058c22a883301156fab3e6d970b-800w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257478"/>
            <a:ext cx="2438400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8"/>
          <p:cNvSpPr>
            <a:spLocks noChangeArrowheads="1"/>
          </p:cNvSpPr>
          <p:nvPr/>
        </p:nvSpPr>
        <p:spPr bwMode="auto">
          <a:xfrm>
            <a:off x="2627313" y="4508500"/>
            <a:ext cx="865187" cy="792163"/>
          </a:xfrm>
          <a:prstGeom prst="notchedRightArrow">
            <a:avLst>
              <a:gd name="adj1" fmla="val 50000"/>
              <a:gd name="adj2" fmla="val 32353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bg2"/>
            </a:solidFill>
            <a:prstDash val="lgDash"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AutoShape 18"/>
          <p:cNvSpPr>
            <a:spLocks noChangeArrowheads="1"/>
          </p:cNvSpPr>
          <p:nvPr/>
        </p:nvSpPr>
        <p:spPr bwMode="auto">
          <a:xfrm>
            <a:off x="5840413" y="4468812"/>
            <a:ext cx="865187" cy="792163"/>
          </a:xfrm>
          <a:prstGeom prst="notchedRightArrow">
            <a:avLst>
              <a:gd name="adj1" fmla="val 50000"/>
              <a:gd name="adj2" fmla="val 32353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bg2"/>
            </a:solidFill>
            <a:prstDash val="lgDash"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04" y="335846"/>
            <a:ext cx="896288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292929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Взаимодействие</a:t>
            </a:r>
            <a:r>
              <a:rPr lang="ru-RU" sz="4000" b="1" dirty="0" smtClean="0">
                <a:solidFill>
                  <a:srgbClr val="292929"/>
                </a:solidFill>
                <a:latin typeface="Arial" pitchFamily="34" charset="0"/>
                <a:ea typeface="+mj-ea"/>
                <a:cs typeface="Arial" pitchFamily="34" charset="0"/>
              </a:rPr>
              <a:t>, направленное на реализацию личностного потенциала, - </a:t>
            </a:r>
            <a:r>
              <a:rPr lang="ru-RU" sz="4000" b="1" dirty="0">
                <a:solidFill>
                  <a:srgbClr val="292929"/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ru-RU" sz="4000" b="1" dirty="0">
                <a:solidFill>
                  <a:srgbClr val="292929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4000" b="1" dirty="0">
                <a:solidFill>
                  <a:srgbClr val="292929"/>
                </a:solidFill>
                <a:latin typeface="Arial" pitchFamily="34" charset="0"/>
                <a:ea typeface="+mj-ea"/>
                <a:cs typeface="Arial" pitchFamily="34" charset="0"/>
              </a:rPr>
              <a:t>передача </a:t>
            </a:r>
            <a:r>
              <a:rPr lang="ru-RU" sz="4000" b="1" dirty="0" smtClean="0">
                <a:solidFill>
                  <a:srgbClr val="292929"/>
                </a:solidFill>
                <a:latin typeface="Arial" pitchFamily="34" charset="0"/>
                <a:ea typeface="+mj-ea"/>
                <a:cs typeface="Arial" pitchFamily="34" charset="0"/>
              </a:rPr>
              <a:t>обучающимся </a:t>
            </a:r>
            <a:r>
              <a:rPr lang="ru-RU" sz="4000" b="1" dirty="0">
                <a:solidFill>
                  <a:srgbClr val="292929"/>
                </a:solidFill>
                <a:latin typeface="Arial" pitchFamily="34" charset="0"/>
                <a:ea typeface="+mj-ea"/>
                <a:cs typeface="Arial" pitchFamily="34" charset="0"/>
              </a:rPr>
              <a:t>не просто знаний, а </a:t>
            </a:r>
            <a:r>
              <a:rPr lang="ru-RU" sz="4000" b="1" u="sng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способов</a:t>
            </a:r>
            <a:r>
              <a:rPr lang="ru-RU" sz="4000" b="1" dirty="0">
                <a:solidFill>
                  <a:srgbClr val="292929"/>
                </a:solidFill>
                <a:latin typeface="Arial" pitchFamily="34" charset="0"/>
                <a:ea typeface="+mj-ea"/>
                <a:cs typeface="Arial" pitchFamily="34" charset="0"/>
              </a:rPr>
              <a:t>    </a:t>
            </a:r>
            <a:r>
              <a:rPr lang="ru-RU" sz="4000" b="1" dirty="0" smtClean="0">
                <a:solidFill>
                  <a:srgbClr val="292929"/>
                </a:solidFill>
                <a:latin typeface="Arial" pitchFamily="34" charset="0"/>
                <a:ea typeface="+mj-ea"/>
                <a:cs typeface="Arial" pitchFamily="34" charset="0"/>
              </a:rPr>
              <a:t>работы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39952" y="4149080"/>
            <a:ext cx="1080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9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411546"/>
      </p:ext>
    </p:extLst>
  </p:cSld>
  <p:clrMapOvr>
    <a:masterClrMapping/>
  </p:clrMapOvr>
  <p:transition advTm="2512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36912"/>
            <a:ext cx="9144000" cy="295232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13" descr="vi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4" y="4221087"/>
            <a:ext cx="2513846" cy="258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6266" y="3501007"/>
            <a:ext cx="3651468" cy="326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6a00e55058c22a883301156fab3e6d970b-800w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3868" y="3501008"/>
            <a:ext cx="2270131" cy="3285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8"/>
          <p:cNvSpPr>
            <a:spLocks noChangeArrowheads="1"/>
          </p:cNvSpPr>
          <p:nvPr/>
        </p:nvSpPr>
        <p:spPr bwMode="auto">
          <a:xfrm>
            <a:off x="2313672" y="4524302"/>
            <a:ext cx="865187" cy="792163"/>
          </a:xfrm>
          <a:prstGeom prst="notchedRightArrow">
            <a:avLst>
              <a:gd name="adj1" fmla="val 50000"/>
              <a:gd name="adj2" fmla="val 32353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bg2"/>
            </a:solidFill>
            <a:prstDash val="lgDash"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AutoShape 18"/>
          <p:cNvSpPr>
            <a:spLocks noChangeArrowheads="1"/>
          </p:cNvSpPr>
          <p:nvPr/>
        </p:nvSpPr>
        <p:spPr bwMode="auto">
          <a:xfrm>
            <a:off x="6084168" y="4526321"/>
            <a:ext cx="865187" cy="792163"/>
          </a:xfrm>
          <a:prstGeom prst="notchedRightArrow">
            <a:avLst>
              <a:gd name="adj1" fmla="val 50000"/>
              <a:gd name="adj2" fmla="val 32353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bg2"/>
            </a:solidFill>
            <a:prstDash val="lgDash"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335846"/>
            <a:ext cx="878497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292929"/>
                </a:solidFill>
                <a:latin typeface="Arial" pitchFamily="34" charset="0"/>
                <a:ea typeface="+mj-ea"/>
                <a:cs typeface="Arial" pitchFamily="34" charset="0"/>
              </a:rPr>
              <a:t>Реализация </a:t>
            </a:r>
          </a:p>
          <a:p>
            <a:pPr algn="ctr"/>
            <a:r>
              <a:rPr lang="ru-RU" sz="4400" b="1" dirty="0" smtClean="0">
                <a:solidFill>
                  <a:srgbClr val="292929"/>
                </a:solidFill>
                <a:latin typeface="Arial" pitchFamily="34" charset="0"/>
                <a:ea typeface="+mj-ea"/>
                <a:cs typeface="Arial" pitchFamily="34" charset="0"/>
              </a:rPr>
              <a:t>личностного потенциала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ОСУЩЕСТВЛЯЕТСЯ </a:t>
            </a:r>
          </a:p>
          <a:p>
            <a:pPr algn="ctr"/>
            <a:r>
              <a:rPr lang="ru-RU" sz="4400" b="1" dirty="0" smtClean="0">
                <a:solidFill>
                  <a:srgbClr val="292929"/>
                </a:solidFill>
                <a:latin typeface="Arial" pitchFamily="34" charset="0"/>
                <a:ea typeface="+mj-ea"/>
                <a:cs typeface="Arial" pitchFamily="34" charset="0"/>
              </a:rPr>
              <a:t>в ходе становления УУД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3281286"/>
      </p:ext>
    </p:extLst>
  </p:cSld>
  <p:clrMapOvr>
    <a:masterClrMapping/>
  </p:clrMapOvr>
  <p:transition advTm="2512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36912"/>
            <a:ext cx="9144000" cy="2952328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Личностные  УУД обеспечивают ценностно-смысловую ориентацию учащихся. Применительно к УД </a:t>
            </a:r>
            <a:r>
              <a:rPr lang="ru-RU" sz="40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выделяют</a:t>
            </a: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личностное, профессиональное, жизненное самоопределение</a:t>
            </a:r>
            <a:b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2.действие СМЫСЛООБРАЗОВАНИЯ (установление связи между целью и мотивом, «присвоение» способа)</a:t>
            </a: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действие нравственно-этического оценивания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411546"/>
      </p:ext>
    </p:extLst>
  </p:cSld>
  <p:clrMapOvr>
    <a:masterClrMapping/>
  </p:clrMapOvr>
  <p:transition advTm="2512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36912"/>
            <a:ext cx="9144000" cy="295232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2399822" cy="358610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627784" y="-121202"/>
            <a:ext cx="6336704" cy="6357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Примерная</a:t>
            </a:r>
            <a:r>
              <a:rPr lang="ru-RU" sz="2400" spc="5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рабочая</a:t>
            </a:r>
            <a:r>
              <a:rPr lang="ru-RU" sz="2400" spc="5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программа</a:t>
            </a:r>
            <a:r>
              <a:rPr lang="ru-RU" sz="2400" spc="5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позволит</a:t>
            </a:r>
            <a:r>
              <a:rPr lang="ru-RU" sz="2000" b="1" spc="5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учителю</a:t>
            </a:r>
            <a:r>
              <a:rPr lang="ru-RU" sz="2000" b="1" spc="5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реализовать в процессе преподавания литературы современные подходы к формированию личностных, </a:t>
            </a:r>
            <a:r>
              <a:rPr lang="ru-RU" sz="20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метапредметных</a:t>
            </a:r>
            <a:r>
              <a:rPr lang="ru-RU" sz="20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и предметных результатов обучения</a:t>
            </a:r>
            <a:r>
              <a:rPr lang="ru-RU" sz="2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ru-RU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сформулированных в Федеральном</a:t>
            </a:r>
            <a:r>
              <a:rPr lang="ru-RU" spc="5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государственном образовательном стандарте основного общего</a:t>
            </a:r>
            <a:r>
              <a:rPr lang="ru-RU" spc="5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образования;</a:t>
            </a:r>
            <a:r>
              <a:rPr lang="ru-RU" spc="5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определить</a:t>
            </a:r>
            <a:r>
              <a:rPr lang="ru-RU" spc="5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обязательную</a:t>
            </a:r>
            <a:r>
              <a:rPr lang="ru-RU" spc="5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(инвариантную)</a:t>
            </a:r>
            <a:r>
              <a:rPr lang="ru-RU" spc="5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часть</a:t>
            </a:r>
            <a:r>
              <a:rPr lang="ru-RU" spc="-275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содержания учебного курса по литературе</a:t>
            </a:r>
            <a:r>
              <a:rPr lang="ru-RU" sz="2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; </a:t>
            </a:r>
            <a:r>
              <a:rPr lang="ru-RU" sz="2400" b="1" dirty="0">
                <a:highlight>
                  <a:srgbClr val="FFFF00"/>
                </a:highligh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определить и структурировать</a:t>
            </a:r>
            <a:r>
              <a:rPr lang="ru-RU" sz="2400" b="1" spc="5" dirty="0">
                <a:highlight>
                  <a:srgbClr val="FFFF00"/>
                </a:highligh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>
                <a:highlight>
                  <a:srgbClr val="FFFF00"/>
                </a:highligh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планируемые</a:t>
            </a:r>
            <a:r>
              <a:rPr lang="ru-RU" sz="2400" b="1" spc="5" dirty="0">
                <a:highlight>
                  <a:srgbClr val="FFFF00"/>
                </a:highligh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>
                <a:highlight>
                  <a:srgbClr val="FFFF00"/>
                </a:highligh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результаты</a:t>
            </a:r>
            <a:r>
              <a:rPr lang="ru-RU" sz="2400" b="1" spc="5" dirty="0">
                <a:highlight>
                  <a:srgbClr val="FFFF00"/>
                </a:highligh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>
                <a:highlight>
                  <a:srgbClr val="FFFF00"/>
                </a:highligh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обучения</a:t>
            </a:r>
            <a:r>
              <a:rPr lang="ru-RU" sz="2400" b="1" spc="5" dirty="0">
                <a:highlight>
                  <a:srgbClr val="FFFF00"/>
                </a:highligh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>
                <a:highlight>
                  <a:srgbClr val="FFFF00"/>
                </a:highligh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</a:t>
            </a:r>
            <a:r>
              <a:rPr lang="ru-RU" sz="2400" b="1" spc="5" dirty="0">
                <a:highlight>
                  <a:srgbClr val="FFFF00"/>
                </a:highligh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>
                <a:highlight>
                  <a:srgbClr val="FFFF00"/>
                </a:highligh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содержание</a:t>
            </a:r>
            <a:r>
              <a:rPr lang="ru-RU" sz="2400" b="1" spc="5" dirty="0">
                <a:highlight>
                  <a:srgbClr val="FFFF00"/>
                </a:highligh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>
                <a:highlight>
                  <a:srgbClr val="FFFF00"/>
                </a:highligh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учебного предмета «Литература» по годам обучения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 соответствии</a:t>
            </a:r>
            <a:r>
              <a:rPr lang="ru-RU" spc="-35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</a:t>
            </a:r>
            <a:r>
              <a:rPr lang="ru-RU" spc="-3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ФГОС</a:t>
            </a:r>
            <a:r>
              <a:rPr lang="ru-RU" spc="-3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ООО</a:t>
            </a:r>
            <a:r>
              <a:rPr lang="ru-RU" spc="-3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(утв.</a:t>
            </a:r>
            <a:r>
              <a:rPr lang="ru-RU" spc="-3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приказом</a:t>
            </a:r>
            <a:r>
              <a:rPr lang="ru-RU" spc="-3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Министерства</a:t>
            </a:r>
            <a:r>
              <a:rPr lang="ru-RU" spc="-3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образования</a:t>
            </a:r>
            <a:r>
              <a:rPr lang="ru-RU" spc="-35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</a:t>
            </a:r>
            <a:r>
              <a:rPr lang="ru-RU" spc="-275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науки РФ от 17 декабря 2010 г. № 1897, с изменениями и дополнениями от 29 декабря 2014 г., 31 декабря 2015 г., 11 декабря</a:t>
            </a:r>
            <a:r>
              <a:rPr lang="ru-RU" spc="5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2020 г.);</a:t>
            </a:r>
            <a:endParaRPr lang="ru-RU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59744"/>
      </p:ext>
    </p:extLst>
  </p:cSld>
  <p:clrMapOvr>
    <a:masterClrMapping/>
  </p:clrMapOvr>
  <p:transition advTm="2512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36912"/>
            <a:ext cx="4716016" cy="2952328"/>
          </a:xfrm>
        </p:spPr>
        <p:txBody>
          <a:bodyPr>
            <a:no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Цели изучения</a:t>
            </a:r>
            <a:r>
              <a:rPr lang="ru-RU" sz="2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предмета «Литература» в основной школе состоят в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формировании у обучающихся потребности в качественном</a:t>
            </a:r>
            <a:r>
              <a:rPr lang="ru-RU" sz="2400" b="1" spc="5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чтении</a:t>
            </a:r>
            <a:r>
              <a:rPr lang="ru-RU" sz="2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</a:t>
            </a:r>
            <a:r>
              <a:rPr lang="ru-RU" sz="2400" spc="5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культуры</a:t>
            </a:r>
            <a:r>
              <a:rPr lang="ru-RU" sz="2400" spc="5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читательского</a:t>
            </a:r>
            <a:r>
              <a:rPr lang="ru-RU" sz="2400" spc="5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восприятия,</a:t>
            </a:r>
            <a:r>
              <a:rPr lang="ru-RU" sz="2400" spc="5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понимания</a:t>
            </a:r>
            <a:r>
              <a:rPr lang="ru-RU" sz="2400" spc="5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литературных текстов и создания собственных устных и письменных высказываний; в развитии чувства причастности к отечественной культуре и уважения к другим культурам</a:t>
            </a:r>
            <a:r>
              <a:rPr lang="ru-RU" sz="24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…</a:t>
            </a:r>
            <a:br>
              <a:rPr lang="ru-RU" sz="24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428" y="922910"/>
            <a:ext cx="3890060" cy="45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066150"/>
      </p:ext>
    </p:extLst>
  </p:cSld>
  <p:clrMapOvr>
    <a:masterClrMapping/>
  </p:clrMapOvr>
  <p:transition advTm="2512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36912"/>
            <a:ext cx="9144000" cy="2952328"/>
          </a:xfrm>
        </p:spPr>
        <p:txBody>
          <a:bodyPr>
            <a:normAutofit fontScale="90000"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latin typeface="Arial"/>
                <a:ea typeface="Calibri"/>
                <a:cs typeface="Times New Roman"/>
              </a:rPr>
              <a:t/>
            </a:r>
            <a:br>
              <a:rPr lang="ru-RU" sz="1800" dirty="0">
                <a:latin typeface="Arial"/>
                <a:ea typeface="Calibri"/>
                <a:cs typeface="Times New Roman"/>
              </a:rPr>
            </a:br>
            <a:r>
              <a:rPr lang="ru-RU" sz="2200" dirty="0">
                <a:latin typeface="Arial"/>
                <a:ea typeface="Calibri"/>
                <a:cs typeface="Times New Roman"/>
              </a:rPr>
              <a:t>А)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200" dirty="0">
                <a:latin typeface="Arial"/>
                <a:ea typeface="Calibri"/>
                <a:cs typeface="Times New Roman"/>
              </a:rPr>
              <a:t>Задачи, связанные с пониманием литературы как одной из основных национально-культурных ценностей народа, как особого способа познания жизни, с обеспечением культурной самоидентификации; </a:t>
            </a:r>
            <a:br>
              <a:rPr lang="ru-RU" sz="2200" dirty="0">
                <a:latin typeface="Arial"/>
                <a:ea typeface="Calibri"/>
                <a:cs typeface="Times New Roman"/>
              </a:rPr>
            </a:br>
            <a:r>
              <a:rPr lang="ru-RU" sz="2200" dirty="0">
                <a:latin typeface="Arial"/>
                <a:ea typeface="Calibri"/>
                <a:cs typeface="Times New Roman"/>
              </a:rPr>
              <a:t>Б)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200" dirty="0">
                <a:latin typeface="Arial"/>
                <a:ea typeface="Calibri"/>
                <a:cs typeface="Times New Roman"/>
              </a:rPr>
              <a:t>Задачи, связанные с осознанием значимости чтения и изучения  литературы  для  дальнейшего  развития  обучающихся; </a:t>
            </a:r>
            <a:br>
              <a:rPr lang="ru-RU" sz="2200" dirty="0">
                <a:latin typeface="Arial"/>
                <a:ea typeface="Calibri"/>
                <a:cs typeface="Times New Roman"/>
              </a:rPr>
            </a:br>
            <a:r>
              <a:rPr lang="ru-RU" sz="2200" dirty="0">
                <a:latin typeface="Arial"/>
                <a:ea typeface="Calibri"/>
                <a:cs typeface="Times New Roman"/>
              </a:rPr>
              <a:t>В)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200" dirty="0">
                <a:latin typeface="Arial"/>
                <a:ea typeface="Calibri"/>
                <a:cs typeface="Times New Roman"/>
              </a:rPr>
              <a:t>Задачи, связанные с воспитанием квалифицированного читателя, обладающего эстетическим вкусом, с формированием умений  воспринимать,  анализировать,  критически  оценивать и интерпретировать прочитанное; </a:t>
            </a:r>
            <a:br>
              <a:rPr lang="ru-RU" sz="2200" dirty="0">
                <a:latin typeface="Arial"/>
                <a:ea typeface="Calibri"/>
                <a:cs typeface="Times New Roman"/>
              </a:rPr>
            </a:br>
            <a:r>
              <a:rPr lang="ru-RU" sz="2200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Г) </a:t>
            </a:r>
            <a:r>
              <a:rPr lang="ru-RU" sz="2200" b="1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Задачи</a:t>
            </a:r>
            <a:r>
              <a:rPr lang="ru-RU" sz="2200" b="1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, связанные с осознанием обучающимися коммуникативно-эстетических возможностей языка</a:t>
            </a:r>
            <a:r>
              <a:rPr lang="ru-RU" sz="2200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 на основе изучения выдающихся произведений отечественной культуры, культуры своего народа, мировой культуры, направлены на </a:t>
            </a:r>
            <a:r>
              <a:rPr lang="ru-RU" sz="2200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совершенствование </a:t>
            </a:r>
            <a:r>
              <a:rPr lang="ru-RU" sz="2200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речи школьников на примере высоких образцов художественной литературы и умений создавать разные виды устных и письменных высказываний, редактировать их, а также выразительно читать произведения, в том числе </a:t>
            </a:r>
            <a:r>
              <a:rPr lang="ru-RU" sz="2200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наизусть…</a:t>
            </a:r>
            <a:r>
              <a:rPr lang="ru-RU" sz="4000" dirty="0">
                <a:latin typeface="Arial"/>
                <a:ea typeface="Calibri"/>
                <a:cs typeface="Times New Roman"/>
              </a:rPr>
              <a:t/>
            </a:r>
            <a:br>
              <a:rPr lang="ru-RU" sz="4000" dirty="0">
                <a:latin typeface="Arial"/>
                <a:ea typeface="Calibri"/>
                <a:cs typeface="Times New Roman"/>
              </a:rPr>
            </a:b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431591"/>
      </p:ext>
    </p:extLst>
  </p:cSld>
  <p:clrMapOvr>
    <a:masterClrMapping/>
  </p:clrMapOvr>
  <p:transition advTm="2512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36912"/>
            <a:ext cx="9144000" cy="295232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133371"/>
              </p:ext>
            </p:extLst>
          </p:nvPr>
        </p:nvGraphicFramePr>
        <p:xfrm>
          <a:off x="107504" y="116632"/>
          <a:ext cx="9001000" cy="7150608"/>
        </p:xfrm>
        <a:graphic>
          <a:graphicData uri="http://schemas.openxmlformats.org/drawingml/2006/table">
            <a:tbl>
              <a:tblPr firstRow="1" firstCol="1" bandRow="1"/>
              <a:tblGrid>
                <a:gridCol w="3672992"/>
                <a:gridCol w="5328008"/>
              </a:tblGrid>
              <a:tr h="1628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5 класс</a:t>
                      </a:r>
                      <a:endParaRPr lang="ru-RU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9096" marR="3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6 класс</a:t>
                      </a:r>
                      <a:endParaRPr lang="ru-RU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9096" marR="3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43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1) Иметь начальные представления об общечеловеческой ценности литературы </a:t>
                      </a:r>
                      <a:r>
                        <a:rPr lang="ru-RU" sz="1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…</a:t>
                      </a:r>
                      <a:endParaRPr lang="ru-RU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2) понимать, что литература — это вид искусства и что художественный текст отличается от текста научного, делового, публицистического;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9096" marR="3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arenR"/>
                      </a:pPr>
                      <a:r>
                        <a:rPr lang="ru-RU" sz="1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Понимать </a:t>
                      </a:r>
                      <a:r>
                        <a:rPr lang="ru-RU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общечеловеческую и духовно-нравственную ценность </a:t>
                      </a:r>
                      <a:r>
                        <a:rPr lang="ru-RU" sz="1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литературы,…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) </a:t>
                      </a:r>
                      <a:r>
                        <a:rPr lang="ru-RU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понимать особенности литературы как вида словесного искусства,</a:t>
                      </a:r>
                      <a:r>
                        <a:rPr lang="ru-RU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отличать художественный текст от текста научного, делового, публицистического;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9096" marR="3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3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3) владеть элементарными умениями воспринимать, анализировать, интерпретировать и оценивать прочитанные произведения: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- определять тему и главную мысль произведения, иметь начальные представления о родах и жанрах литературы; характеризовать героев-персонажей, давать их сравнительные характеристики;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- выявлять элементарные особенности языка художественного произведения, поэтической и прозаической речи;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- понимать </a:t>
                      </a:r>
                      <a:r>
                        <a:rPr lang="ru-RU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смысловое наполнение теоретико-литературных понятий</a:t>
                      </a:r>
                      <a:r>
                        <a:rPr lang="ru-RU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и учиться использовать их в процессе анализа и интерпретации произведений: </a:t>
                      </a: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  <a:latin typeface="Arial"/>
                          <a:ea typeface="Calibri"/>
                          <a:cs typeface="Times New Roman"/>
                        </a:rPr>
                        <a:t>художественная литература и устное народное творчество; проза и поэзия; художественный образ; литературные жанры (народная сказка, литературная сказка, рассказ, повесть, стихотворение, басня); тема, идея, проблематика; сюжет, композиция; литературный герой</a:t>
                      </a:r>
                      <a:endParaRPr lang="ru-RU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  <a:latin typeface="Arial"/>
                          <a:ea typeface="Calibri"/>
                          <a:cs typeface="Times New Roman"/>
                        </a:rPr>
                        <a:t>(персонаж), речевая характеристика персонажей; портрет, пейзаж, художественная деталь; эпитет, сравнение, метафора, олицетворение; аллегория; ритм, рифма</a:t>
                      </a:r>
                      <a:r>
                        <a:rPr lang="ru-RU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ru-RU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9096" marR="3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3) осуществлять элементарный смысловой и эстетический анализ произведений фольклора и художественной литературы; воспринимать, анализировать, интерпретировать и оценивать прочитанное (с учётом литературного развития обучающихся);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- определять тему и главную мысль произведения, основные вопросы, поднятые автором; указывать родовую и жанровую принадлежность произведения; выявлять позицию героя и авторскую позицию; характеризовать героев-персонажей, давать их сравнительные характеристики; выявлять основные особенности языка художественного произведения, поэтической и прозаической речи;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- понимать </a:t>
                      </a:r>
                      <a:r>
                        <a:rPr lang="ru-RU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сущность теоретико-литературных понятий</a:t>
                      </a:r>
                      <a:r>
                        <a:rPr lang="ru-RU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и учиться использовать их в процессе анализа и интерпретации произведений, оформления собственных оценок и наблюдений: </a:t>
                      </a: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  <a:latin typeface="Arial"/>
                          <a:ea typeface="Calibri"/>
                          <a:cs typeface="Times New Roman"/>
                        </a:rPr>
                        <a:t>художественная литература и устное народное творчество; проза и поэзия; художественный образ; </a:t>
                      </a:r>
                      <a:r>
                        <a:rPr lang="ru-RU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роды (лирика, эпос), </a:t>
                      </a: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  <a:latin typeface="Arial"/>
                          <a:ea typeface="Calibri"/>
                          <a:cs typeface="Times New Roman"/>
                        </a:rPr>
                        <a:t>жанры (рассказ, повесть, роман, басня, послание);</a:t>
                      </a:r>
                      <a:r>
                        <a:rPr lang="ru-RU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форма и содержание литературного произведения; </a:t>
                      </a: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  <a:latin typeface="Arial"/>
                          <a:ea typeface="Calibri"/>
                          <a:cs typeface="Times New Roman"/>
                        </a:rPr>
                        <a:t>тема, идея, проблематика; сюжет, композиция</a:t>
                      </a:r>
                      <a:r>
                        <a:rPr lang="ru-RU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; стадии развития действия: экспозиция, завязка, развитие действия, кульминация, развязка; повествователь, рассказчик, </a:t>
                      </a: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  <a:latin typeface="Arial"/>
                          <a:ea typeface="Calibri"/>
                          <a:cs typeface="Times New Roman"/>
                        </a:rPr>
                        <a:t>литературный герой (персонаж</a:t>
                      </a:r>
                      <a:r>
                        <a:rPr lang="ru-RU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), лирический герой, </a:t>
                      </a: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  <a:latin typeface="Arial"/>
                          <a:ea typeface="Calibri"/>
                          <a:cs typeface="Times New Roman"/>
                        </a:rPr>
                        <a:t>речевая характеристика героя; портрет, пейзаж, художественная деталь</a:t>
                      </a:r>
                      <a:r>
                        <a:rPr lang="ru-RU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; юмор, ирония</a:t>
                      </a: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  <a:latin typeface="Arial"/>
                          <a:ea typeface="Calibri"/>
                          <a:cs typeface="Times New Roman"/>
                        </a:rPr>
                        <a:t>; эпитет, метафора, сравнение; олицетворение,</a:t>
                      </a:r>
                      <a:r>
                        <a:rPr lang="ru-RU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гипербола; антитеза, </a:t>
                      </a: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  <a:latin typeface="Arial"/>
                          <a:ea typeface="Calibri"/>
                          <a:cs typeface="Times New Roman"/>
                        </a:rPr>
                        <a:t>аллегория</a:t>
                      </a:r>
                      <a:r>
                        <a:rPr lang="ru-RU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; стихотворный метр (хорей, ямб), </a:t>
                      </a: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  <a:latin typeface="Arial"/>
                          <a:ea typeface="Calibri"/>
                          <a:cs typeface="Times New Roman"/>
                        </a:rPr>
                        <a:t>ритм, рифма</a:t>
                      </a:r>
                      <a:r>
                        <a:rPr lang="ru-RU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, строфа;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200" b="1" i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выделять в произведениях элементы художественной формы и обнаруживать связи между ними</a:t>
                      </a:r>
                      <a:r>
                        <a:rPr lang="ru-RU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9096" marR="3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3500304"/>
      </p:ext>
    </p:extLst>
  </p:cSld>
  <p:clrMapOvr>
    <a:masterClrMapping/>
  </p:clrMapOvr>
  <p:transition advTm="2512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270</TotalTime>
  <Words>849</Words>
  <Application>Microsoft Office PowerPoint</Application>
  <PresentationFormat>Экран (4:3)</PresentationFormat>
  <Paragraphs>66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К вопросу о переходе к новому образовательному стандарту ООО в преподавании литературы     </vt:lpstr>
      <vt:lpstr>ГЛАВНЫЕ вопросы педагога  1.В чём суть перемен? К чему готовится учительское сообщество? 2. Какие мероприятия необходимы каждому методическому объединению словесников на этапе подготовки?   </vt:lpstr>
      <vt:lpstr>  </vt:lpstr>
      <vt:lpstr>  </vt:lpstr>
      <vt:lpstr>Личностные  УУД обеспечивают ценностно-смысловую ориентацию учащихся. Применительно к УД выделяют: 1. личностное, профессиональное, жизненное самоопределение 2.действие СМЫСЛООБРАЗОВАНИЯ (установление связи между целью и мотивом, «присвоение» способа) 3. действие нравственно-этического оценивания  </vt:lpstr>
      <vt:lpstr>  </vt:lpstr>
      <vt:lpstr>Цели изучения предмета «Литература» в основной школе состоят в формировании у обучающихся потребности в качественном чтении, культуры читательского восприятия, понимания литературных текстов и создания собственных устных и письменных высказываний; в развитии чувства причастности к отечественной культуре и уважения к другим культурам…    </vt:lpstr>
      <vt:lpstr> А) Задачи, связанные с пониманием литературы как одной из основных национально-культурных ценностей народа, как особого способа познания жизни, с обеспечением культурной самоидентификации;  Б) Задачи, связанные с осознанием значимости чтения и изучения  литературы  для  дальнейшего  развития  обучающихся;  В) Задачи, связанные с воспитанием квалифицированного читателя, обладающего эстетическим вкусом, с формированием умений  воспринимать,  анализировать,  критически  оценивать и интерпретировать прочитанное;  Г) Задачи, связанные с осознанием обучающимися коммуникативно-эстетических возможностей языка на основе изучения выдающихся произведений отечественной культуры, культуры своего народа, мировой культуры, направлены на совершенствование речи школьников на примере высоких образцов художественной литературы и умений создавать разные виды устных и письменных высказываний, редактировать их, а также выразительно читать произведения, в том числе наизусть…   </vt:lpstr>
      <vt:lpstr>  </vt:lpstr>
      <vt:lpstr>  </vt:lpstr>
      <vt:lpstr>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Redina</dc:creator>
  <cp:lastModifiedBy>Redina</cp:lastModifiedBy>
  <cp:revision>47</cp:revision>
  <dcterms:created xsi:type="dcterms:W3CDTF">2015-01-18T15:52:15Z</dcterms:created>
  <dcterms:modified xsi:type="dcterms:W3CDTF">2022-03-24T17:40:44Z</dcterms:modified>
</cp:coreProperties>
</file>